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6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y="5143500" cx="9144000"/>
  <p:notesSz cx="6858000" cy="9144000"/>
  <p:defaultTextStyle>
    <a:defPPr marR="0" rtl="0" algn="l">
      <a:lnSpc>
        <a:spcPct val="100000"/>
      </a:lnSpc>
      <a:spcBef>
        <a:spcPts val="0"/>
      </a:spcBef>
      <a:spcAft>
        <a:spcPts val="0"/>
      </a:spcAft>
    </a:defPPr>
    <a:lvl1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rtl="0" algn="l">
      <a:lnSpc>
        <a:spcPct val="100000"/>
      </a:lnSpc>
      <a:spcBef>
        <a:spcPts val="0"/>
      </a:spcBef>
      <a:spcAft>
        <a:spcPts val="0"/>
      </a:spcAft>
      <a:buNone/>
      <a:defRPr b="0" baseline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-298450" lvl="0" marL="45720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100">
                <a:solidFill>
                  <a:schemeClr val="dk1"/>
                </a:solidFill>
              </a:rPr>
              <a:t>Learn about our shared knowledge and experiences that bring us to this work</a:t>
            </a:r>
          </a:p>
          <a:p>
            <a:pPr indent="-59818" lvl="0" marL="182880" rtl="0">
              <a:spcBef>
                <a:spcPts val="72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100">
                <a:solidFill>
                  <a:schemeClr val="dk1"/>
                </a:solidFill>
              </a:rPr>
              <a:t>Collectively assemble our ideas</a:t>
            </a:r>
          </a:p>
          <a:p>
            <a:pPr indent="-59818" lvl="0" marL="182880" rtl="0">
              <a:spcBef>
                <a:spcPts val="72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100">
                <a:solidFill>
                  <a:schemeClr val="dk1"/>
                </a:solidFill>
              </a:rPr>
              <a:t>Recognize our students' resources</a:t>
            </a:r>
          </a:p>
          <a:p>
            <a:pPr indent="-59818" lvl="0" marL="182880" rtl="0">
              <a:spcBef>
                <a:spcPts val="72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" sz="1100">
                <a:solidFill>
                  <a:schemeClr val="dk1"/>
                </a:solidFill>
              </a:rPr>
              <a:t>Provide a model for you to use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52" name="Shape 52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Shape 5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" name="Shape 66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-35773" lvl="0" marL="182880" rt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" sz="1100">
                <a:solidFill>
                  <a:schemeClr val="dk1"/>
                </a:solidFill>
              </a:rPr>
              <a:t>Informal</a:t>
            </a:r>
            <a:r>
              <a:rPr lang="en" sz="1100">
                <a:solidFill>
                  <a:schemeClr val="dk1"/>
                </a:solidFill>
              </a:rPr>
              <a:t>: Might not be tied to an institution or a certificate</a:t>
            </a:r>
          </a:p>
          <a:p>
            <a:pPr indent="-35773" lvl="0" marL="182880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" sz="1100">
                <a:solidFill>
                  <a:schemeClr val="dk1"/>
                </a:solidFill>
              </a:rPr>
              <a:t>Experiential</a:t>
            </a:r>
            <a:r>
              <a:rPr lang="en" sz="1100">
                <a:solidFill>
                  <a:schemeClr val="dk1"/>
                </a:solidFill>
              </a:rPr>
              <a:t>: Not academic</a:t>
            </a:r>
          </a:p>
          <a:p>
            <a:pPr indent="-35773" lvl="0" marL="182880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" sz="1100">
                <a:solidFill>
                  <a:schemeClr val="dk1"/>
                </a:solidFill>
              </a:rPr>
              <a:t>Cultural</a:t>
            </a:r>
            <a:r>
              <a:rPr lang="en" sz="1100">
                <a:solidFill>
                  <a:schemeClr val="dk1"/>
                </a:solidFill>
              </a:rPr>
              <a:t>: Learned from the places where you’ve lived or worked</a:t>
            </a:r>
          </a:p>
          <a:p>
            <a:pPr indent="-35773" lvl="0" marL="182880" rtl="0">
              <a:spcBef>
                <a:spcPts val="8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1" lang="en" sz="1100">
                <a:solidFill>
                  <a:schemeClr val="dk1"/>
                </a:solidFill>
              </a:rPr>
              <a:t>People-based</a:t>
            </a:r>
            <a:r>
              <a:rPr lang="en" sz="1100">
                <a:solidFill>
                  <a:schemeClr val="dk1"/>
                </a:solidFill>
              </a:rPr>
              <a:t>: Valuable knowledge you’ve received from others in a reciprocal relationship</a:t>
            </a:r>
          </a:p>
          <a:p>
            <a:pPr indent="147320" lvl="0" marL="182880" rtl="0">
              <a:spcBef>
                <a:spcPts val="480"/>
              </a:spcBef>
              <a:buClr>
                <a:schemeClr val="accent1"/>
              </a:buClr>
              <a:buFont typeface="Arial"/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73" name="Shape 73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175" y="685800"/>
            <a:ext cx="6096398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" sz="1100">
                <a:solidFill>
                  <a:schemeClr val="dk1"/>
                </a:solidFill>
              </a:rPr>
              <a:t>Take time to create your own. 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lang="en" sz="1100">
                <a:solidFill>
                  <a:schemeClr val="dk1"/>
                </a:solidFill>
              </a:rPr>
              <a:t>Share something from the page.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381175" y="685800"/>
            <a:ext cx="6096398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1100">
                <a:solidFill>
                  <a:srgbClr val="292934"/>
                </a:solidFill>
              </a:rPr>
              <a:t>Make a second map of the funds of knowledge and/or work experiences you bring to this work.</a:t>
            </a:r>
          </a:p>
          <a:p>
            <a:pPr lvl="0" rtl="0">
              <a:lnSpc>
                <a:spcPct val="115000"/>
              </a:lnSpc>
              <a:spcBef>
                <a:spcPts val="9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" sz="1100">
                <a:solidFill>
                  <a:srgbClr val="292934"/>
                </a:solidFill>
              </a:rPr>
              <a:t>The purpose is to uncover the non-academic, experiential, informal, people-based knowledge that we bring to our work.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110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Choose one of items from your fund and write it on a leaf. Share with your table group. One member from each table brings leaves to poster tree.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0" baseline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Shape 99"/>
          <p:cNvSpPr/>
          <p:nvPr>
            <p:ph idx="2" type="sldImg"/>
          </p:nvPr>
        </p:nvSpPr>
        <p:spPr>
          <a:xfrm>
            <a:off x="381187" y="685800"/>
            <a:ext cx="6096299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/>
          <p:nvPr>
            <p:ph type="ctrTitle"/>
          </p:nvPr>
        </p:nvSpPr>
        <p:spPr>
          <a:xfrm>
            <a:off x="685800" y="1583342"/>
            <a:ext cx="7772400" cy="1159856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0" name="Shape 10"/>
          <p:cNvSpPr txBox="1"/>
          <p:nvPr>
            <p:ph idx="1" type="subTitle"/>
          </p:nvPr>
        </p:nvSpPr>
        <p:spPr>
          <a:xfrm>
            <a:off x="685800" y="2840053"/>
            <a:ext cx="7772400" cy="784737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457200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2" type="body"/>
          </p:nvPr>
        </p:nvSpPr>
        <p:spPr>
          <a:xfrm>
            <a:off x="4692273" y="1200150"/>
            <a:ext cx="3994525" cy="372568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/>
          <p:nvPr>
            <p:ph idx="1" type="body"/>
          </p:nvPr>
        </p:nvSpPr>
        <p:spPr>
          <a:xfrm>
            <a:off x="457200" y="4406309"/>
            <a:ext cx="8229600" cy="51952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algn="ctr">
              <a:spcBef>
                <a:spcPts val="360"/>
              </a:spcBef>
              <a:buSzPct val="100000"/>
              <a:buNone/>
              <a:defRPr sz="1800"/>
            </a:lvl1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x="457200" y="400050"/>
            <a:ext cx="8229600" cy="74294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x="457200" y="1200150"/>
            <a:ext cx="82296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3339" marL="182880" rtl="0" algn="l">
              <a:spcBef>
                <a:spcPts val="480"/>
              </a:spcBef>
              <a:buClr>
                <a:schemeClr val="accent1"/>
              </a:buClr>
              <a:buFont typeface="Arial"/>
              <a:buChar char="•"/>
              <a:defRPr/>
            </a:lvl1pPr>
            <a:lvl2pPr indent="-82550" marL="457200" rtl="0" algn="l">
              <a:spcBef>
                <a:spcPts val="400"/>
              </a:spcBef>
              <a:buClr>
                <a:schemeClr val="accent1"/>
              </a:buClr>
              <a:buFont typeface="Arial"/>
              <a:buChar char="•"/>
              <a:defRPr/>
            </a:lvl2pPr>
            <a:lvl3pPr indent="-82550" marL="731520" rtl="0" algn="l">
              <a:spcBef>
                <a:spcPts val="360"/>
              </a:spcBef>
              <a:buClr>
                <a:schemeClr val="accent1"/>
              </a:buClr>
              <a:buFont typeface="Arial"/>
              <a:buChar char="•"/>
              <a:defRPr/>
            </a:lvl3pPr>
            <a:lvl4pPr indent="-91439" marL="1005839" rtl="0" algn="l">
              <a:spcBef>
                <a:spcPts val="320"/>
              </a:spcBef>
              <a:buClr>
                <a:schemeClr val="accent1"/>
              </a:buClr>
              <a:buFont typeface="Arial"/>
              <a:buChar char="•"/>
              <a:defRPr/>
            </a:lvl4pPr>
            <a:lvl5pPr indent="-58419" marL="1188720" rtl="0" algn="l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/>
            </a:lvl5pPr>
            <a:lvl6pPr indent="-107950" marL="1371600" rtl="0" algn="l">
              <a:spcBef>
                <a:spcPts val="260"/>
              </a:spcBef>
              <a:buClr>
                <a:schemeClr val="accent1"/>
              </a:buClr>
              <a:buFont typeface="Arial"/>
              <a:buChar char="•"/>
              <a:defRPr/>
            </a:lvl6pPr>
            <a:lvl7pPr indent="-100330" marL="1554480" rtl="0" algn="l">
              <a:spcBef>
                <a:spcPts val="260"/>
              </a:spcBef>
              <a:buClr>
                <a:schemeClr val="accent1"/>
              </a:buClr>
              <a:buFont typeface="Arial"/>
              <a:buChar char="•"/>
              <a:defRPr/>
            </a:lvl7pPr>
            <a:lvl8pPr indent="-105410" marL="1737360" rtl="0" algn="l">
              <a:spcBef>
                <a:spcPts val="260"/>
              </a:spcBef>
              <a:buClr>
                <a:schemeClr val="accent1"/>
              </a:buClr>
              <a:buFont typeface="Arial"/>
              <a:buChar char="•"/>
              <a:defRPr/>
            </a:lvl8pPr>
            <a:lvl9pPr indent="-110489" marL="1920240" rtl="0" algn="l">
              <a:spcBef>
                <a:spcPts val="260"/>
              </a:spcBef>
              <a:buClr>
                <a:schemeClr val="accent1"/>
              </a:buClr>
              <a:buFont typeface="Arial"/>
              <a:buChar char="•"/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0" type="dt"/>
          </p:nvPr>
        </p:nvSpPr>
        <p:spPr>
          <a:xfrm>
            <a:off x="457200" y="13716"/>
            <a:ext cx="2895600" cy="2468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1" type="ftr"/>
          </p:nvPr>
        </p:nvSpPr>
        <p:spPr>
          <a:xfrm>
            <a:off x="3429000" y="13716"/>
            <a:ext cx="4114800" cy="24688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spcBef>
                <a:spcPts val="0"/>
              </a:spcBef>
              <a:defRPr/>
            </a:lvl1pPr>
            <a:lvl2pPr indent="0" marL="457200" marR="0" rtl="0" algn="l">
              <a:spcBef>
                <a:spcPts val="0"/>
              </a:spcBef>
              <a:defRPr/>
            </a:lvl2pPr>
            <a:lvl3pPr indent="0" marL="914400" marR="0" rtl="0" algn="l">
              <a:spcBef>
                <a:spcPts val="0"/>
              </a:spcBef>
              <a:defRPr/>
            </a:lvl3pPr>
            <a:lvl4pPr indent="0" marL="1371600" marR="0" rtl="0" algn="l">
              <a:spcBef>
                <a:spcPts val="0"/>
              </a:spcBef>
              <a:defRPr/>
            </a:lvl4pPr>
            <a:lvl5pPr indent="0" marL="1828800" marR="0" rtl="0" algn="l">
              <a:spcBef>
                <a:spcPts val="0"/>
              </a:spcBef>
              <a:defRPr/>
            </a:lvl5pPr>
            <a:lvl6pPr indent="0" marL="2286000" marR="0" rtl="0" algn="l">
              <a:spcBef>
                <a:spcPts val="0"/>
              </a:spcBef>
              <a:defRPr/>
            </a:lvl6pPr>
            <a:lvl7pPr indent="0" marL="2743200" marR="0" rtl="0" algn="l">
              <a:spcBef>
                <a:spcPts val="0"/>
              </a:spcBef>
              <a:defRPr/>
            </a:lvl7pPr>
            <a:lvl8pPr indent="0" marL="3200400" marR="0" rtl="0" algn="l">
              <a:spcBef>
                <a:spcPts val="0"/>
              </a:spcBef>
              <a:defRPr/>
            </a:lvl8pPr>
            <a:lvl9pPr indent="0" marL="3657600" marR="0" rtl="0" algn="l"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7620000" y="13716"/>
            <a:ext cx="1066799" cy="2468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>
            <a:lvl1pPr indent="0" marL="0" marR="0" rtl="0" algn="l">
              <a:spcBef>
                <a:spcPts val="0"/>
              </a:spcBef>
              <a:buNone/>
              <a:defRPr b="1" baseline="0" i="0" sz="14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indent="0" lvl="0" mar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Obj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57200" y="400050"/>
            <a:ext cx="8229600" cy="74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rtl="0" algn="l">
              <a:spcBef>
                <a:spcPts val="0"/>
              </a:spcBef>
              <a:buClr>
                <a:schemeClr val="dk2"/>
              </a:buClr>
              <a:buFont typeface="Arial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457200" y="1255013"/>
            <a:ext cx="4038599" cy="3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2" type="body"/>
          </p:nvPr>
        </p:nvSpPr>
        <p:spPr>
          <a:xfrm>
            <a:off x="4648200" y="1255013"/>
            <a:ext cx="4038599" cy="3538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10" type="dt"/>
          </p:nvPr>
        </p:nvSpPr>
        <p:spPr>
          <a:xfrm>
            <a:off x="457200" y="13716"/>
            <a:ext cx="2895600" cy="2468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1" type="ftr"/>
          </p:nvPr>
        </p:nvSpPr>
        <p:spPr>
          <a:xfrm>
            <a:off x="3429000" y="13716"/>
            <a:ext cx="4114800" cy="2468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  <a:defRPr/>
            </a:lvl1pPr>
            <a:lvl2pPr indent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2pPr>
            <a:lvl3pPr indent="0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3pPr>
            <a:lvl4pPr indent="0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4pPr>
            <a:lvl5pPr indent="0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5pPr>
            <a:lvl6pPr indent="0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6pPr>
            <a:lvl7pPr indent="0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7pPr>
            <a:lvl8pPr indent="0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8pPr>
            <a:lvl9pPr indent="0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7620000" y="13716"/>
            <a:ext cx="1066799" cy="2468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>
              <a:spcBef>
                <a:spcPts val="0"/>
              </a:spcBef>
              <a:buClr>
                <a:srgbClr val="FFFFFF"/>
              </a:buClr>
              <a:buFont typeface="Arial"/>
              <a:buNone/>
            </a:pPr>
            <a:r>
              <a:t/>
            </a:r>
            <a:endParaRPr b="1" baseline="0" i="0" sz="14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457200" y="1200150"/>
            <a:ext cx="8229600" cy="37256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>
              <a:spcBef>
                <a:spcPts val="600"/>
              </a:spcBef>
              <a:buClr>
                <a:schemeClr val="dk1"/>
              </a:buClr>
              <a:buSzPct val="100000"/>
              <a:defRPr sz="3000">
                <a:solidFill>
                  <a:schemeClr val="dk1"/>
                </a:solidFill>
              </a:defRPr>
            </a:lvl1pPr>
            <a:lvl2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2pPr>
            <a:lvl3pPr>
              <a:spcBef>
                <a:spcPts val="480"/>
              </a:spcBef>
              <a:buClr>
                <a:schemeClr val="dk1"/>
              </a:buClr>
              <a:buSzPct val="100000"/>
              <a:defRPr sz="2400">
                <a:solidFill>
                  <a:schemeClr val="dk1"/>
                </a:solidFill>
              </a:defRPr>
            </a:lvl3pPr>
            <a:lvl4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4pPr>
            <a:lvl5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5pPr>
            <a:lvl6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6pPr>
            <a:lvl7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7pPr>
            <a:lvl8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8pPr>
            <a:lvl9pPr>
              <a:spcBef>
                <a:spcPts val="360"/>
              </a:spcBef>
              <a:buClr>
                <a:schemeClr val="dk1"/>
              </a:buClr>
              <a:buSzPct val="100000"/>
              <a:defRPr sz="1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2" type="sldNum"/>
          </p:nvPr>
        </p:nvSpPr>
        <p:spPr>
          <a:xfrm>
            <a:off x="8556791" y="4749850"/>
            <a:ext cx="548699" cy="3935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</p:sldLayoutIdLst>
  <p:hf dt="0" ftr="0" hdr="0" sldNum="0"/>
  <p:txStyles>
    <p:title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rtl="0" algn="l">
        <a:lnSpc>
          <a:spcPct val="100000"/>
        </a:lnSpc>
        <a:spcBef>
          <a:spcPts val="0"/>
        </a:spcBef>
        <a:spcAft>
          <a:spcPts val="0"/>
        </a:spcAft>
      </a:defPPr>
      <a:lvl1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baseline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6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7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Shape 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33050" y="190500"/>
            <a:ext cx="4762500" cy="476250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Shape 44"/>
          <p:cNvSpPr txBox="1"/>
          <p:nvPr/>
        </p:nvSpPr>
        <p:spPr>
          <a:xfrm rot="-1285244">
            <a:off x="396799" y="1807418"/>
            <a:ext cx="3387603" cy="117302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 sz="4800">
                <a:latin typeface="Cambria"/>
                <a:ea typeface="Cambria"/>
                <a:cs typeface="Cambria"/>
                <a:sym typeface="Cambria"/>
              </a:rPr>
              <a:t>Funds of Knowledge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Shape 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7387" y="1447800"/>
            <a:ext cx="5838825" cy="285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x="457200" y="400050"/>
            <a:ext cx="8229600" cy="7429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3657600" y="1069425"/>
            <a:ext cx="5029199" cy="3768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" sz="2400"/>
              <a:t>Luis </a:t>
            </a:r>
            <a:r>
              <a:rPr b="0" baseline="0" i="0" lang="en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Moll</a:t>
            </a:r>
            <a:r>
              <a:rPr lang="en" sz="2400"/>
              <a:t>, </a:t>
            </a:r>
            <a:r>
              <a:rPr b="0" baseline="0" i="0" lang="en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Latino anthropologist, researcher and professo</a:t>
            </a:r>
            <a:r>
              <a:rPr lang="en" sz="2400"/>
              <a:t>r </a:t>
            </a:r>
            <a:r>
              <a:rPr b="0" baseline="0" i="0" lang="en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at the University of Arizona</a:t>
            </a:r>
            <a:r>
              <a:rPr lang="en" sz="2400"/>
              <a:t>,</a:t>
            </a:r>
            <a:r>
              <a:rPr b="0" baseline="0" i="0" lang="en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2400"/>
              <a:t>coined </a:t>
            </a:r>
            <a:r>
              <a:rPr b="0" baseline="0" i="0" lang="en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term "funds of knowledge“ to describe the cultural resources that students bring to the classroom.</a:t>
            </a: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1400">
              <a:solidFill>
                <a:srgbClr val="434B4E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sz="1400">
              <a:solidFill>
                <a:srgbClr val="434B4E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baseline="0" i="0" lang="en" sz="1400" u="none" cap="none" strike="noStrike">
                <a:solidFill>
                  <a:srgbClr val="434B4E"/>
                </a:solidFill>
                <a:latin typeface="Arial"/>
                <a:ea typeface="Arial"/>
                <a:cs typeface="Arial"/>
                <a:sym typeface="Arial"/>
              </a:rPr>
              <a:t>González, N., &amp; Moll, L. C., &amp; Amanti, C. (Eds.). (2005). </a:t>
            </a:r>
            <a:r>
              <a:rPr b="0" baseline="0" i="1" lang="en" sz="1400" u="none" cap="none" strike="noStrike">
                <a:solidFill>
                  <a:srgbClr val="434B4E"/>
                </a:solidFill>
                <a:latin typeface="Arial"/>
                <a:ea typeface="Arial"/>
                <a:cs typeface="Arial"/>
                <a:sym typeface="Arial"/>
              </a:rPr>
              <a:t>Funds of knowledge: Theorizing practices in households, communities, and classrooms.</a:t>
            </a:r>
            <a:r>
              <a:rPr b="0" baseline="0" i="0" lang="en" sz="1400" u="none" cap="none" strike="noStrike">
                <a:solidFill>
                  <a:srgbClr val="434B4E"/>
                </a:solidFill>
                <a:latin typeface="Arial"/>
                <a:ea typeface="Arial"/>
                <a:cs typeface="Arial"/>
                <a:sym typeface="Arial"/>
              </a:rPr>
              <a:t> Mahwah, NJ:Erlbaum.</a:t>
            </a:r>
          </a:p>
          <a:p>
            <a:pPr indent="762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t/>
            </a:r>
            <a:endParaRPr b="0" baseline="0" i="0" sz="1400" u="none" cap="none" strike="noStrike">
              <a:solidFill>
                <a:srgbClr val="434B4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762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t/>
            </a:r>
            <a:endParaRPr b="0" baseline="0" i="0" sz="1800" u="none" cap="none" strike="noStrike">
              <a:solidFill>
                <a:srgbClr val="434B4E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b="0" baseline="0" i="0" lang="en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pic>
        <p:nvPicPr>
          <p:cNvPr id="56" name="Shape 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31075" y="1181250"/>
            <a:ext cx="2286000" cy="3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x="457200" y="400050"/>
            <a:ext cx="8229600" cy="7429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457200" y="1200150"/>
            <a:ext cx="37290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Arial"/>
              <a:buNone/>
            </a:pPr>
            <a:r>
              <a:rPr lang="en" sz="2400"/>
              <a:t>His study found that</a:t>
            </a:r>
            <a:r>
              <a:rPr b="0" baseline="0" i="0" lang="en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families had “abundant knowledge the schools did not know about, and therefore did not capitalize on, in order to teach academic skills.”</a:t>
            </a:r>
          </a:p>
          <a:p>
            <a:pPr indent="14732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t/>
            </a:r>
            <a:endParaRPr b="0" baseline="0" i="0" sz="4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3" name="Shape 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98350" y="1200137"/>
            <a:ext cx="3429000" cy="258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x="457200" y="400050"/>
            <a:ext cx="8229600" cy="7429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45720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lang="en" sz="4000">
                <a:solidFill>
                  <a:schemeClr val="dk2"/>
                </a:solidFill>
              </a:rPr>
              <a:t>F</a:t>
            </a:r>
            <a:r>
              <a:rPr b="0" baseline="0" i="0" lang="en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unds of knowledge</a:t>
            </a:r>
            <a:r>
              <a:rPr b="0" lang="en" sz="4000">
                <a:solidFill>
                  <a:schemeClr val="dk2"/>
                </a:solidFill>
              </a:rPr>
              <a:t> are</a:t>
            </a:r>
          </a:p>
        </p:txBody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457200" y="1080875"/>
            <a:ext cx="3070199" cy="3969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45720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i</a:t>
            </a:r>
            <a:r>
              <a:rPr baseline="0" i="0" lang="en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nformal,</a:t>
            </a:r>
          </a:p>
          <a:p>
            <a:pPr indent="45720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e</a:t>
            </a:r>
            <a:r>
              <a:rPr baseline="0" i="0" lang="en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xperiential, </a:t>
            </a:r>
          </a:p>
          <a:p>
            <a:pPr indent="45720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c</a:t>
            </a:r>
            <a:r>
              <a:rPr baseline="0" i="0" lang="en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ultural, and</a:t>
            </a:r>
          </a:p>
          <a:p>
            <a:pPr indent="45720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people-based</a:t>
            </a:r>
          </a:p>
          <a:p>
            <a:pPr indent="0" lvl="0" marL="0" marR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0" baseline="0" i="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" name="Shape 7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35125" y="1080875"/>
            <a:ext cx="2615200" cy="2285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388550" y="400050"/>
            <a:ext cx="8693100" cy="74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457200" y="1200150"/>
            <a:ext cx="3489300" cy="3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45720" lvl="0" marL="1828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t/>
            </a:r>
            <a:endParaRPr b="0" baseline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7" name="Shape 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86000" y="0"/>
            <a:ext cx="6858005" cy="5143504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 txBox="1"/>
          <p:nvPr/>
        </p:nvSpPr>
        <p:spPr>
          <a:xfrm>
            <a:off x="475725" y="1219550"/>
            <a:ext cx="3518399" cy="365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b="1" lang="en" sz="3000"/>
              <a:t>Colleen’s Family </a:t>
            </a:r>
          </a:p>
          <a:p>
            <a:pPr>
              <a:spcBef>
                <a:spcPts val="0"/>
              </a:spcBef>
              <a:buNone/>
            </a:pPr>
            <a:r>
              <a:rPr b="1" lang="en" sz="3000"/>
              <a:t>Fund of Knowledge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3000" y="0"/>
            <a:ext cx="6858005" cy="5143504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Shape 84"/>
          <p:cNvSpPr txBox="1"/>
          <p:nvPr/>
        </p:nvSpPr>
        <p:spPr>
          <a:xfrm>
            <a:off x="269800" y="541550"/>
            <a:ext cx="2950800" cy="396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b="1" lang="en" sz="2400"/>
              <a:t>What funds of knowledge and experience do you bring to CRWP work?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Shape 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404" y="0"/>
            <a:ext cx="462224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Shape 90"/>
          <p:cNvSpPr txBox="1"/>
          <p:nvPr/>
        </p:nvSpPr>
        <p:spPr>
          <a:xfrm>
            <a:off x="5665950" y="1424875"/>
            <a:ext cx="2716199" cy="3059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sz="3000"/>
              <a:t>What do you bring to our fund of knowledge?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457200" y="400050"/>
            <a:ext cx="8229600" cy="74294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r>
              <a:rPr b="0" baseline="0" i="0" lang="en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Reflect with your table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457200" y="1200150"/>
            <a:ext cx="8229600" cy="36575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156423" lvl="0" marL="18288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baseline="0" i="0" lang="en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kinds of conversations could be opened in your districts / schools if you adapted this activity?</a:t>
            </a:r>
          </a:p>
          <a:p>
            <a:pPr indent="-156423" lvl="0" marL="18288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b="0" baseline="0" i="0" lang="en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kinds of conversations might ensue in your classroom if you adapted this?</a:t>
            </a:r>
          </a:p>
          <a:p>
            <a:pPr indent="-182880" lvl="0" marL="18288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ct val="113888"/>
              <a:buFont typeface="Arial"/>
              <a:buChar char="•"/>
            </a:pPr>
            <a:r>
              <a:rPr lang="en">
                <a:solidFill>
                  <a:srgbClr val="000000"/>
                </a:solidFill>
              </a:rPr>
              <a:t>What other groups could we learn from?</a:t>
            </a:r>
          </a:p>
          <a:p>
            <a:pPr indent="14732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t/>
            </a:r>
            <a:endParaRPr b="0" baseline="0" i="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147320" lvl="0" marL="18288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accent1"/>
              </a:buClr>
              <a:buFont typeface="Arial"/>
              <a:buNone/>
            </a:pPr>
            <a:r>
              <a:t/>
            </a:r>
            <a:endParaRPr b="0" baseline="0" i="0" sz="3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lastClr="000000" val="windowText"/>
      </a:dk1>
      <a:lt1>
        <a:sysClr lastClr="FFFFFF" val="window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

<file path=ppt/theme/theme2.xml><?xml version="1.0" encoding="utf-8"?>
<a:theme xmlns:a="http://schemas.openxmlformats.org/drawingml/2006/main" xmlns:r="http://schemas.openxmlformats.org/officeDocument/2006/relationships" name="simple-ligh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cap="flat" cmpd="sng" w="9525" algn="ctr">
          <a:solidFill>
            <a:schemeClr val="phClr">
              <a:shade val="95000"/>
              <a:satMod val="105000"/>
            </a:schemeClr>
          </a:solidFill>
          <a:prstDash val="solid"/>
        </a:ln>
        <a:ln cap="flat" cmpd="sng" w="25400" algn="ctr">
          <a:solidFill>
            <a:schemeClr val="phClr"/>
          </a:solidFill>
          <a:prstDash val="solid"/>
        </a:ln>
        <a:ln cap="flat" cmpd="sng" w="38100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rotWithShape="0" dir="5400000" dist="20000">
              <a:srgbClr val="000000">
                <a:alpha val="38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</a:effectStyle>
        <a:effectStyle>
          <a:effectLst>
            <a:outerShdw blurRad="40000" rotWithShape="0" dir="5400000" dist="23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dir="t" rig="threePt">
              <a:rot lat="0" lon="0" rev="1200000"/>
            </a:lightRig>
          </a:scene3d>
          <a:sp3d>
            <a:bevelT h="25400" w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b="180000" l="50000" r="50000" t="-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b="50000" l="50000" r="50000" t="50000"/>
          </a:path>
        </a:gradFill>
      </a:bgFillStyleLst>
    </a:fmtScheme>
  </a:themeElements>
</a:theme>
</file>